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" name="Google Shape;1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title="achieve-ml-rgb-logo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64225" y="203875"/>
            <a:ext cx="1513477" cy="41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youtube.com/playlist?list=PL8wZ4Mqi4778tfXvRNqS0-Us2R_qybfdy&amp;si=SvkyWOARUGNZNYwi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9.xml"/><Relationship Id="rId11" Type="http://schemas.openxmlformats.org/officeDocument/2006/relationships/slide" Target="/ppt/slides/slide7.xml"/><Relationship Id="rId10" Type="http://schemas.openxmlformats.org/officeDocument/2006/relationships/slide" Target="/ppt/slides/slide7.xml"/><Relationship Id="rId13" Type="http://schemas.openxmlformats.org/officeDocument/2006/relationships/slide" Target="/ppt/slides/slide8.xml"/><Relationship Id="rId12" Type="http://schemas.openxmlformats.org/officeDocument/2006/relationships/slide" Target="/ppt/slides/slide8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6.xml"/><Relationship Id="rId4" Type="http://schemas.openxmlformats.org/officeDocument/2006/relationships/slide" Target="/ppt/slides/slide6.xml"/><Relationship Id="rId9" Type="http://schemas.openxmlformats.org/officeDocument/2006/relationships/slide" Target="/ppt/slides/slide7.xml"/><Relationship Id="rId15" Type="http://schemas.openxmlformats.org/officeDocument/2006/relationships/slide" Target="/ppt/slides/slide8.xml"/><Relationship Id="rId14" Type="http://schemas.openxmlformats.org/officeDocument/2006/relationships/slide" Target="/ppt/slides/slide8.xml"/><Relationship Id="rId17" Type="http://schemas.openxmlformats.org/officeDocument/2006/relationships/slide" Target="/ppt/slides/slide9.xml"/><Relationship Id="rId16" Type="http://schemas.openxmlformats.org/officeDocument/2006/relationships/slide" Target="/ppt/slides/slide8.xml"/><Relationship Id="rId5" Type="http://schemas.openxmlformats.org/officeDocument/2006/relationships/slide" Target="/ppt/slides/slide6.xml"/><Relationship Id="rId19" Type="http://schemas.openxmlformats.org/officeDocument/2006/relationships/slide" Target="/ppt/slides/slide9.xml"/><Relationship Id="rId6" Type="http://schemas.openxmlformats.org/officeDocument/2006/relationships/slide" Target="/ppt/slides/slide6.xml"/><Relationship Id="rId18" Type="http://schemas.openxmlformats.org/officeDocument/2006/relationships/slide" Target="/ppt/slides/slide9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0DA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48640" y="1737360"/>
            <a:ext cx="8046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venir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Getting Started with Achieve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548640" y="2743200"/>
            <a:ext cx="8046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000"/>
              <a:buFont typeface="Avenir"/>
              <a:buNone/>
            </a:pPr>
            <a:r>
              <a:rPr b="0" i="0" lang="en-US" sz="2000" u="none" cap="none" strike="noStrike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Registering through your school's LMS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3" title="Achieve_LMS_Registration_Q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7025" y="37673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1247037" y="4019675"/>
            <a:ext cx="6360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800"/>
              <a:buFont typeface="Avenir"/>
              <a:buNone/>
            </a:pPr>
            <a:r>
              <a:rPr lang="en-US" sz="1800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Scan here for online details: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0DA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2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2"/>
          <p:cNvSpPr/>
          <p:nvPr/>
        </p:nvSpPr>
        <p:spPr>
          <a:xfrm>
            <a:off x="548640" y="196596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STAGE 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2"/>
          <p:cNvSpPr/>
          <p:nvPr/>
        </p:nvSpPr>
        <p:spPr>
          <a:xfrm>
            <a:off x="548640" y="2286000"/>
            <a:ext cx="8046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venir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Connect to Achieve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2"/>
          <p:cNvSpPr/>
          <p:nvPr/>
        </p:nvSpPr>
        <p:spPr>
          <a:xfrm>
            <a:off x="548640" y="3337560"/>
            <a:ext cx="7498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600"/>
              <a:buFont typeface="Avenir"/>
              <a:buNone/>
            </a:pPr>
            <a:r>
              <a:rPr b="0" i="0" lang="en-US" sz="1600" u="none" cap="none" strike="noStrike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These next steps are the same no matter which LMS you use.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3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3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Log In &amp; Connect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3"/>
          <p:cNvSpPr/>
          <p:nvPr/>
        </p:nvSpPr>
        <p:spPr>
          <a:xfrm>
            <a:off x="457200" y="1097280"/>
            <a:ext cx="8046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400"/>
              <a:buFont typeface="Avenir"/>
              <a:buNone/>
            </a:pPr>
            <a:r>
              <a:rPr b="0" i="0" lang="en-US" sz="14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After you click an Achieve assignment, you'll connect your account.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3"/>
          <p:cNvSpPr/>
          <p:nvPr/>
        </p:nvSpPr>
        <p:spPr>
          <a:xfrm>
            <a:off x="457200" y="169164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3"/>
          <p:cNvSpPr/>
          <p:nvPr/>
        </p:nvSpPr>
        <p:spPr>
          <a:xfrm>
            <a:off x="457200" y="16916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3"/>
          <p:cNvSpPr/>
          <p:nvPr/>
        </p:nvSpPr>
        <p:spPr>
          <a:xfrm>
            <a:off x="868680" y="167335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Review and agree to the user privacy information.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3"/>
          <p:cNvSpPr/>
          <p:nvPr/>
        </p:nvSpPr>
        <p:spPr>
          <a:xfrm>
            <a:off x="457200" y="228600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3"/>
          <p:cNvSpPr/>
          <p:nvPr/>
        </p:nvSpPr>
        <p:spPr>
          <a:xfrm>
            <a:off x="457200" y="228600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3"/>
          <p:cNvSpPr/>
          <p:nvPr/>
        </p:nvSpPr>
        <p:spPr>
          <a:xfrm>
            <a:off x="868680" y="226771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Enter the email associated with your LMS account.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457200" y="288036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3"/>
          <p:cNvSpPr/>
          <p:nvPr/>
        </p:nvSpPr>
        <p:spPr>
          <a:xfrm>
            <a:off x="457200" y="288036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3"/>
          <p:cNvSpPr/>
          <p:nvPr/>
        </p:nvSpPr>
        <p:spPr>
          <a:xfrm>
            <a:off x="868680" y="286207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Continue with the login.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3"/>
          <p:cNvSpPr/>
          <p:nvPr/>
        </p:nvSpPr>
        <p:spPr>
          <a:xfrm>
            <a:off x="457200" y="3611880"/>
            <a:ext cx="5120640" cy="96012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3"/>
          <p:cNvSpPr/>
          <p:nvPr/>
        </p:nvSpPr>
        <p:spPr>
          <a:xfrm>
            <a:off x="640080" y="3611880"/>
            <a:ext cx="48006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50"/>
              <a:buFont typeface="Avenir"/>
              <a:buNone/>
            </a:pPr>
            <a:r>
              <a:rPr b="1" i="0" lang="en-US" sz="1250" u="none" cap="none" strike="noStrike">
                <a:solidFill>
                  <a:srgbClr val="FF2986"/>
                </a:solidFill>
                <a:latin typeface="Avenir"/>
                <a:ea typeface="Avenir"/>
                <a:cs typeface="Avenir"/>
                <a:sym typeface="Avenir"/>
              </a:rPr>
              <a:t>Use your school email.  </a:t>
            </a:r>
            <a:r>
              <a:rPr b="0" i="0" lang="en-US" sz="12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Matching it to your LMS account is what links Achieve to the right course and gradebook.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>
            <a:off x="5760720" y="2967228"/>
            <a:ext cx="29260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0" i="1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[Privacy &amp; email login screen]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0551" y="1409700"/>
            <a:ext cx="3265928" cy="31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0DA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4"/>
          <p:cNvSpPr/>
          <p:nvPr/>
        </p:nvSpPr>
        <p:spPr>
          <a:xfrm>
            <a:off x="548640" y="196596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STAGE 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548640" y="2286000"/>
            <a:ext cx="8046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venir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You're Enrolled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5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5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5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Finish Enrolling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5"/>
          <p:cNvSpPr/>
          <p:nvPr/>
        </p:nvSpPr>
        <p:spPr>
          <a:xfrm>
            <a:off x="457200" y="1097280"/>
            <a:ext cx="8046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400"/>
              <a:buFont typeface="Avenir"/>
              <a:buNone/>
            </a:pPr>
            <a:r>
              <a:rPr b="0" i="0" lang="en-US" sz="14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What happens next depends on your course: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5"/>
          <p:cNvSpPr/>
          <p:nvPr/>
        </p:nvSpPr>
        <p:spPr>
          <a:xfrm>
            <a:off x="457200" y="1645920"/>
            <a:ext cx="3977640" cy="228600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5"/>
          <p:cNvSpPr/>
          <p:nvPr/>
        </p:nvSpPr>
        <p:spPr>
          <a:xfrm>
            <a:off x="457200" y="1645920"/>
            <a:ext cx="3977640" cy="457200"/>
          </a:xfrm>
          <a:prstGeom prst="rect">
            <a:avLst/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5"/>
          <p:cNvSpPr/>
          <p:nvPr/>
        </p:nvSpPr>
        <p:spPr>
          <a:xfrm>
            <a:off x="457200" y="1645920"/>
            <a:ext cx="3977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IF PAYMENT IS REQUIRED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5"/>
          <p:cNvSpPr/>
          <p:nvPr/>
        </p:nvSpPr>
        <p:spPr>
          <a:xfrm>
            <a:off x="685800" y="2286000"/>
            <a:ext cx="35204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You'll see up to three enrollment options. Choose one to enroll and gain access.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5"/>
          <p:cNvSpPr/>
          <p:nvPr/>
        </p:nvSpPr>
        <p:spPr>
          <a:xfrm>
            <a:off x="4709160" y="1645920"/>
            <a:ext cx="3977640" cy="228600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5"/>
          <p:cNvSpPr/>
          <p:nvPr/>
        </p:nvSpPr>
        <p:spPr>
          <a:xfrm>
            <a:off x="4709160" y="1645920"/>
            <a:ext cx="3977640" cy="457200"/>
          </a:xfrm>
          <a:prstGeom prst="rect">
            <a:avLst/>
          </a:prstGeom>
          <a:solidFill>
            <a:srgbClr val="0900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5"/>
          <p:cNvSpPr/>
          <p:nvPr/>
        </p:nvSpPr>
        <p:spPr>
          <a:xfrm>
            <a:off x="4709160" y="1645920"/>
            <a:ext cx="3977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IF NO PAYMENT IS NEEDED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5"/>
          <p:cNvSpPr/>
          <p:nvPr/>
        </p:nvSpPr>
        <p:spPr>
          <a:xfrm>
            <a:off x="4937760" y="2286000"/>
            <a:ext cx="35204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Your assignment opens in a new tab and you're enrolled automatically. Nothing else to do.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5"/>
          <p:cNvSpPr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5"/>
          <p:cNvSpPr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venir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✓  Your Achieve grades flow straight to your instructor's LMS gradebook.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6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6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6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Need Help?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6"/>
          <p:cNvSpPr/>
          <p:nvPr/>
        </p:nvSpPr>
        <p:spPr>
          <a:xfrm>
            <a:off x="457200" y="1097280"/>
            <a:ext cx="8046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500"/>
              <a:buFont typeface="Avenir"/>
              <a:buNone/>
            </a:pPr>
            <a:r>
              <a:rPr b="0" i="0" lang="en-US" sz="15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We've got you covered — reach out anytime.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6"/>
          <p:cNvSpPr/>
          <p:nvPr/>
        </p:nvSpPr>
        <p:spPr>
          <a:xfrm>
            <a:off x="457200" y="1691640"/>
            <a:ext cx="548640" cy="548640"/>
          </a:xfrm>
          <a:prstGeom prst="roundRect">
            <a:avLst>
              <a:gd fmla="val 16667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6"/>
          <p:cNvSpPr/>
          <p:nvPr/>
        </p:nvSpPr>
        <p:spPr>
          <a:xfrm>
            <a:off x="457200" y="169164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6"/>
          <p:cNvSpPr/>
          <p:nvPr/>
        </p:nvSpPr>
        <p:spPr>
          <a:xfrm>
            <a:off x="1188720" y="169164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The Help Icon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6"/>
          <p:cNvSpPr/>
          <p:nvPr/>
        </p:nvSpPr>
        <p:spPr>
          <a:xfrm>
            <a:off x="3657600" y="1691640"/>
            <a:ext cx="5029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venir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Look for the question mark inside Achieve to reach our support pages.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6"/>
          <p:cNvSpPr/>
          <p:nvPr/>
        </p:nvSpPr>
        <p:spPr>
          <a:xfrm>
            <a:off x="457200" y="2606040"/>
            <a:ext cx="548640" cy="548640"/>
          </a:xfrm>
          <a:prstGeom prst="roundRect">
            <a:avLst>
              <a:gd fmla="val 16667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6"/>
          <p:cNvSpPr/>
          <p:nvPr/>
        </p:nvSpPr>
        <p:spPr>
          <a:xfrm>
            <a:off x="457200" y="260604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✉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6"/>
          <p:cNvSpPr/>
          <p:nvPr/>
        </p:nvSpPr>
        <p:spPr>
          <a:xfrm>
            <a:off x="1188720" y="260604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Support Pages/Vid</a:t>
            </a:r>
            <a:r>
              <a:rPr b="1" lang="en-US" sz="1500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eos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6"/>
          <p:cNvSpPr/>
          <p:nvPr/>
        </p:nvSpPr>
        <p:spPr>
          <a:xfrm>
            <a:off x="3657600" y="2606040"/>
            <a:ext cx="5029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venir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Browse FAQs and step-by-step help articles for your LMS. </a:t>
            </a:r>
            <a:r>
              <a:rPr lang="en-US" sz="13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Visit the </a:t>
            </a:r>
            <a:r>
              <a:rPr lang="en-US" sz="1300" u="sng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r:id="rId3"/>
              </a:rPr>
              <a:t>Achieve Support: Knowledge Base Videos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6"/>
          <p:cNvSpPr/>
          <p:nvPr/>
        </p:nvSpPr>
        <p:spPr>
          <a:xfrm>
            <a:off x="457200" y="3520440"/>
            <a:ext cx="548640" cy="548640"/>
          </a:xfrm>
          <a:prstGeom prst="roundRect">
            <a:avLst>
              <a:gd fmla="val 16667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6"/>
          <p:cNvSpPr/>
          <p:nvPr/>
        </p:nvSpPr>
        <p:spPr>
          <a:xfrm>
            <a:off x="457200" y="352044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1188720" y="352044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Your Instructor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3657600" y="3520440"/>
            <a:ext cx="5029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venir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Still stuck? Your instructor is a great resource — just ask.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0DA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7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7"/>
          <p:cNvSpPr/>
          <p:nvPr/>
        </p:nvSpPr>
        <p:spPr>
          <a:xfrm>
            <a:off x="548640" y="1920240"/>
            <a:ext cx="8046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venir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Have a Great Semester!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"/>
          <p:cNvSpPr/>
          <p:nvPr/>
        </p:nvSpPr>
        <p:spPr>
          <a:xfrm>
            <a:off x="548640" y="2926080"/>
            <a:ext cx="8046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800"/>
              <a:buFont typeface="Avenir"/>
              <a:buNone/>
            </a:pPr>
            <a:r>
              <a:rPr b="0" i="0" lang="en-US" sz="1800" u="none" cap="none" strike="noStrike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You're all set — your Achieve work is now connected to your course.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7" title="Achieve_LMS_Registration_Q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5000" y="3608150"/>
            <a:ext cx="1131350" cy="113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7"/>
          <p:cNvSpPr/>
          <p:nvPr/>
        </p:nvSpPr>
        <p:spPr>
          <a:xfrm>
            <a:off x="995648" y="3945225"/>
            <a:ext cx="6360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800"/>
              <a:buFont typeface="Avenir"/>
              <a:buNone/>
            </a:pPr>
            <a:r>
              <a:rPr lang="en-US" sz="1800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Need additional help joining your Achieve course?</a:t>
            </a:r>
            <a:br>
              <a:rPr lang="en-US" sz="1800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lang="en-US" sz="1800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Point your phone’s camera to this QR code.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What is Achieve?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457200" y="1143000"/>
            <a:ext cx="49377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Achieve is your complete online course — everything you need to succeed, in one place.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5760720" y="1143000"/>
            <a:ext cx="2926080" cy="3566160"/>
          </a:xfrm>
          <a:prstGeom prst="rect">
            <a:avLst/>
          </a:prstGeom>
          <a:solidFill>
            <a:srgbClr val="F1F0F2"/>
          </a:solidFill>
          <a:ln cap="flat" cmpd="sng" w="19050">
            <a:solidFill>
              <a:srgbClr val="00BC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5760720" y="2761488"/>
            <a:ext cx="29260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0" i="1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[Achieve screenshot]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4" title="Screenshot 2026-08-06 at 10.19.3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8101" y="1051550"/>
            <a:ext cx="3254150" cy="3688373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/>
          <p:nvPr/>
        </p:nvSpPr>
        <p:spPr>
          <a:xfrm>
            <a:off x="457200" y="1986520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777240" y="1986520"/>
            <a:ext cx="475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300"/>
              <a:buFont typeface="Avenir"/>
              <a:buNone/>
            </a:pPr>
            <a:r>
              <a:rPr b="1" i="0" lang="en-US" sz="13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Your e-book  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Read, search, highlight, and take notes anytime.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457200" y="2464303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777240" y="2464303"/>
            <a:ext cx="475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300"/>
              <a:buFont typeface="Avenir"/>
              <a:buNone/>
            </a:pPr>
            <a:r>
              <a:rPr b="1" i="0" lang="en-US" sz="13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Homework &amp; quizzes  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Practice with instant feedback as you go.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457200" y="3022094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77240" y="3022094"/>
            <a:ext cx="475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300"/>
              <a:buFont typeface="Avenir"/>
              <a:buNone/>
            </a:pPr>
            <a:r>
              <a:rPr b="1" i="0" lang="en-US" sz="13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Multimedia tools  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Videos and activities that help concepts click.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457200" y="3526424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777240" y="3526424"/>
            <a:ext cx="475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300"/>
              <a:buFont typeface="Avenir"/>
              <a:buNone/>
            </a:pPr>
            <a:r>
              <a:rPr b="1" i="0" lang="en-US" sz="13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A full gradebook  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Track your progress — and so can your instructor.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457200" y="4082824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777240" y="4082824"/>
            <a:ext cx="475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300"/>
              <a:buFont typeface="Avenir"/>
              <a:buNone/>
            </a:pPr>
            <a:r>
              <a:rPr b="1" lang="en-US" sz="1300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8% boost on your final exam grade!</a:t>
            </a:r>
            <a:r>
              <a:rPr b="1" i="0" lang="en-US" sz="13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  </a:t>
            </a:r>
            <a:r>
              <a:rPr lang="en-US" sz="1300">
                <a:latin typeface="Avenir"/>
                <a:ea typeface="Avenir"/>
                <a:cs typeface="Avenir"/>
                <a:sym typeface="Avenir"/>
              </a:rPr>
              <a:t>Students who complete at least 81% of their pre-class activities can expect this boost! 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How It Works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457200" y="1143000"/>
            <a:ext cx="8046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500"/>
              <a:buFont typeface="Avenir"/>
              <a:buNone/>
            </a:pPr>
            <a:r>
              <a:rPr b="0" i="0" lang="en-US" sz="15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Because you're using an LMS, enrolling takes just three steps.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457200" y="1691640"/>
            <a:ext cx="2651760" cy="265176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5"/>
          <p:cNvSpPr/>
          <p:nvPr/>
        </p:nvSpPr>
        <p:spPr>
          <a:xfrm>
            <a:off x="685800" y="1965960"/>
            <a:ext cx="548640" cy="548640"/>
          </a:xfrm>
          <a:prstGeom prst="roundRect">
            <a:avLst>
              <a:gd fmla="val 50000" name="adj"/>
            </a:avLst>
          </a:prstGeom>
          <a:solidFill>
            <a:srgbClr val="0900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685800" y="196596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venir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685800" y="27432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700"/>
              <a:buFont typeface="Avenir"/>
              <a:buNone/>
            </a:pPr>
            <a:r>
              <a:rPr b="1" i="0" lang="en-US" sz="17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Find your course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685800" y="3200400"/>
            <a:ext cx="21945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venir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your LMS and click an Achieve assignment.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3246120" y="1691640"/>
            <a:ext cx="2651760" cy="265176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474720" y="1965960"/>
            <a:ext cx="548640" cy="548640"/>
          </a:xfrm>
          <a:prstGeom prst="roundRect">
            <a:avLst>
              <a:gd fmla="val 50000" name="adj"/>
            </a:avLst>
          </a:prstGeom>
          <a:solidFill>
            <a:srgbClr val="0900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3474720" y="196596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venir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3474720" y="27432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700"/>
              <a:buFont typeface="Avenir"/>
              <a:buNone/>
            </a:pPr>
            <a:r>
              <a:rPr b="1" i="0" lang="en-US" sz="17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Connect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3474720" y="3200400"/>
            <a:ext cx="21945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venir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Agree to the privacy terms and log in with your school email.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6035040" y="1691640"/>
            <a:ext cx="2651760" cy="265176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5"/>
          <p:cNvSpPr/>
          <p:nvPr/>
        </p:nvSpPr>
        <p:spPr>
          <a:xfrm>
            <a:off x="6263640" y="1965960"/>
            <a:ext cx="548640" cy="548640"/>
          </a:xfrm>
          <a:prstGeom prst="roundRect">
            <a:avLst>
              <a:gd fmla="val 50000" name="adj"/>
            </a:avLst>
          </a:prstGeom>
          <a:solidFill>
            <a:srgbClr val="0900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6263640" y="196596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venir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6263640" y="27432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700"/>
              <a:buFont typeface="Avenir"/>
              <a:buNone/>
            </a:pPr>
            <a:r>
              <a:rPr b="1" i="0" lang="en-US" sz="17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You're enrolled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6263640" y="3200400"/>
            <a:ext cx="21945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venir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Pay if needed — otherwise you're in automatically.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2999232" y="2743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5788152" y="2743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298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00DA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/>
          <p:nvPr/>
        </p:nvSpPr>
        <p:spPr>
          <a:xfrm>
            <a:off x="548640" y="196596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00BCFF"/>
                </a:solidFill>
                <a:latin typeface="Avenir"/>
                <a:ea typeface="Avenir"/>
                <a:cs typeface="Avenir"/>
                <a:sym typeface="Avenir"/>
              </a:rPr>
              <a:t>STAGE 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6"/>
          <p:cNvSpPr/>
          <p:nvPr/>
        </p:nvSpPr>
        <p:spPr>
          <a:xfrm>
            <a:off x="548640" y="2286000"/>
            <a:ext cx="8046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venir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Find Your Course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Which LMS?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457200" y="1143000"/>
            <a:ext cx="8046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500"/>
              <a:buFont typeface="Avenir"/>
              <a:buNone/>
            </a:pPr>
            <a:r>
              <a:rPr b="0" i="0" lang="en-US" sz="15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Tap your school's learning system to jump to its steps.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550390" y="1965960"/>
            <a:ext cx="1463100" cy="2103000"/>
          </a:xfrm>
          <a:prstGeom prst="rect">
            <a:avLst/>
          </a:prstGeom>
          <a:solidFill>
            <a:srgbClr val="F1F0F2"/>
          </a:solidFill>
          <a:ln cap="flat" cmpd="sng" w="19050">
            <a:solidFill>
              <a:srgbClr val="0005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550390" y="1965960"/>
            <a:ext cx="1463100" cy="640200"/>
          </a:xfrm>
          <a:prstGeom prst="rect">
            <a:avLst/>
          </a:prstGeom>
          <a:solidFill>
            <a:srgbClr val="0005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7">
            <a:hlinkClick action="ppaction://hlinksldjump" r:id="rId3"/>
          </p:cNvPr>
          <p:cNvSpPr/>
          <p:nvPr/>
        </p:nvSpPr>
        <p:spPr>
          <a:xfrm>
            <a:off x="550390" y="1965960"/>
            <a:ext cx="1463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Blackboard</a:t>
            </a:r>
            <a:endParaRPr b="0" i="0" sz="12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Ultra</a:t>
            </a:r>
            <a:endParaRPr b="0" i="0" sz="12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7">
            <a:hlinkClick action="ppaction://hlinksldjump" r:id="rId6"/>
          </p:cNvPr>
          <p:cNvSpPr/>
          <p:nvPr/>
        </p:nvSpPr>
        <p:spPr>
          <a:xfrm>
            <a:off x="550390" y="3017520"/>
            <a:ext cx="1463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57F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action="ppaction://hlinksldjump" r:id="rId7"/>
              </a:rPr>
              <a:t>Tap to jump →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2743205" y="1965898"/>
            <a:ext cx="1463100" cy="2103000"/>
          </a:xfrm>
          <a:prstGeom prst="rect">
            <a:avLst/>
          </a:prstGeom>
          <a:solidFill>
            <a:srgbClr val="F1F0F2"/>
          </a:solidFill>
          <a:ln cap="flat" cmpd="sng" w="19050">
            <a:solidFill>
              <a:srgbClr val="FF29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7"/>
          <p:cNvSpPr/>
          <p:nvPr/>
        </p:nvSpPr>
        <p:spPr>
          <a:xfrm>
            <a:off x="2743205" y="1965898"/>
            <a:ext cx="1463100" cy="640200"/>
          </a:xfrm>
          <a:prstGeom prst="rect">
            <a:avLst/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7">
            <a:hlinkClick action="ppaction://hlinksldjump" r:id="rId8"/>
          </p:cNvPr>
          <p:cNvSpPr/>
          <p:nvPr/>
        </p:nvSpPr>
        <p:spPr>
          <a:xfrm>
            <a:off x="2743205" y="1965898"/>
            <a:ext cx="1463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venir"/>
              <a:buNone/>
            </a:pPr>
            <a:r>
              <a:rPr b="1" i="0" lang="en-US" sz="1400" u="sng" cap="none" strike="noStrik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action="ppaction://hlinksldjump" r:id="rId9"/>
              </a:rPr>
              <a:t>Canvas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>
            <a:hlinkClick action="ppaction://hlinksldjump" r:id="rId10"/>
          </p:cNvPr>
          <p:cNvSpPr/>
          <p:nvPr/>
        </p:nvSpPr>
        <p:spPr>
          <a:xfrm>
            <a:off x="2743205" y="3017457"/>
            <a:ext cx="1463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action="ppaction://hlinksldjump" r:id="rId11"/>
              </a:rPr>
              <a:t>Tap to jump →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4935995" y="1965848"/>
            <a:ext cx="1463100" cy="2103000"/>
          </a:xfrm>
          <a:prstGeom prst="rect">
            <a:avLst/>
          </a:prstGeom>
          <a:solidFill>
            <a:srgbClr val="F1F0F2"/>
          </a:solidFill>
          <a:ln cap="flat" cmpd="sng" w="19050">
            <a:solidFill>
              <a:srgbClr val="005A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7"/>
          <p:cNvSpPr/>
          <p:nvPr/>
        </p:nvSpPr>
        <p:spPr>
          <a:xfrm>
            <a:off x="4935995" y="1965848"/>
            <a:ext cx="1463100" cy="640200"/>
          </a:xfrm>
          <a:prstGeom prst="rect">
            <a:avLst/>
          </a:prstGeom>
          <a:solidFill>
            <a:srgbClr val="005A7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7">
            <a:hlinkClick action="ppaction://hlinksldjump" r:id="rId12"/>
          </p:cNvPr>
          <p:cNvSpPr/>
          <p:nvPr/>
        </p:nvSpPr>
        <p:spPr>
          <a:xfrm>
            <a:off x="4935995" y="1965848"/>
            <a:ext cx="1463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  <a:hlinkClick action="ppaction://hlinksldjump"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D2L</a:t>
            </a:r>
            <a:endParaRPr b="0" i="0" sz="12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  <a:hlinkClick action="ppaction://hlinksldjump"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Brightspace</a:t>
            </a:r>
            <a:endParaRPr b="0" i="0" sz="12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>
            <a:hlinkClick action="ppaction://hlinksldjump" r:id="rId15"/>
          </p:cNvPr>
          <p:cNvSpPr/>
          <p:nvPr/>
        </p:nvSpPr>
        <p:spPr>
          <a:xfrm>
            <a:off x="4935995" y="3017407"/>
            <a:ext cx="1463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5A76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action="ppaction://hlinksldjump" r:id="rId16"/>
              </a:rPr>
              <a:t>Tap to jump →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7"/>
          <p:cNvSpPr/>
          <p:nvPr/>
        </p:nvSpPr>
        <p:spPr>
          <a:xfrm>
            <a:off x="7128810" y="1965798"/>
            <a:ext cx="1463100" cy="2103000"/>
          </a:xfrm>
          <a:prstGeom prst="rect">
            <a:avLst/>
          </a:prstGeom>
          <a:solidFill>
            <a:srgbClr val="F1F0F2"/>
          </a:solidFill>
          <a:ln cap="flat" cmpd="sng" w="19050">
            <a:solidFill>
              <a:srgbClr val="5A02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"/>
          <p:cNvSpPr/>
          <p:nvPr/>
        </p:nvSpPr>
        <p:spPr>
          <a:xfrm>
            <a:off x="7128810" y="1965798"/>
            <a:ext cx="1463100" cy="640200"/>
          </a:xfrm>
          <a:prstGeom prst="rect">
            <a:avLst/>
          </a:prstGeom>
          <a:solidFill>
            <a:srgbClr val="5A02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">
            <a:hlinkClick action="ppaction://hlinksldjump" r:id="rId17"/>
          </p:cNvPr>
          <p:cNvSpPr/>
          <p:nvPr/>
        </p:nvSpPr>
        <p:spPr>
          <a:xfrm>
            <a:off x="7128810" y="1965798"/>
            <a:ext cx="1463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venir"/>
              <a:buNone/>
            </a:pPr>
            <a:r>
              <a:rPr b="1" i="0" lang="en-US" sz="1400" u="sng" cap="none" strike="noStrik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  <a:hlinkClick action="ppaction://hlinksldjump"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Moodle</a:t>
            </a:r>
            <a:endParaRPr b="0" i="0" sz="14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>
            <a:hlinkClick action="ppaction://hlinksldjump" r:id="rId19"/>
          </p:cNvPr>
          <p:cNvSpPr/>
          <p:nvPr/>
        </p:nvSpPr>
        <p:spPr>
          <a:xfrm>
            <a:off x="7128810" y="3017357"/>
            <a:ext cx="1463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A02B7"/>
              </a:buClr>
              <a:buSzPts val="1200"/>
              <a:buFont typeface="Avenir"/>
              <a:buNone/>
            </a:pPr>
            <a:r>
              <a:rPr b="1" i="0" lang="en-US" sz="1200" u="sng" cap="none" strike="noStrik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action="ppaction://hlinksldjump" r:id="rId20"/>
              </a:rPr>
              <a:t>Tap to jump →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Blackboard Ultra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457200" y="1170432"/>
            <a:ext cx="2976372" cy="292608"/>
          </a:xfrm>
          <a:prstGeom prst="rect">
            <a:avLst/>
          </a:prstGeom>
          <a:solidFill>
            <a:srgbClr val="0005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8"/>
          <p:cNvSpPr/>
          <p:nvPr/>
        </p:nvSpPr>
        <p:spPr>
          <a:xfrm>
            <a:off x="457200" y="1170432"/>
            <a:ext cx="297637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YOUR LMS · BLACKBOARD ULTRA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457200" y="169164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8"/>
          <p:cNvSpPr/>
          <p:nvPr/>
        </p:nvSpPr>
        <p:spPr>
          <a:xfrm>
            <a:off x="457200" y="16916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8"/>
          <p:cNvSpPr/>
          <p:nvPr/>
        </p:nvSpPr>
        <p:spPr>
          <a:xfrm>
            <a:off x="868680" y="167335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Log in to your school's Blackboard site.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8"/>
          <p:cNvSpPr/>
          <p:nvPr/>
        </p:nvSpPr>
        <p:spPr>
          <a:xfrm>
            <a:off x="457200" y="2295144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"/>
          <p:cNvSpPr/>
          <p:nvPr/>
        </p:nvSpPr>
        <p:spPr>
          <a:xfrm>
            <a:off x="457200" y="2295144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8"/>
          <p:cNvSpPr/>
          <p:nvPr/>
        </p:nvSpPr>
        <p:spPr>
          <a:xfrm>
            <a:off x="868680" y="2276856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your course from the Courses tab.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8"/>
          <p:cNvSpPr/>
          <p:nvPr/>
        </p:nvSpPr>
        <p:spPr>
          <a:xfrm>
            <a:off x="457200" y="2898648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8"/>
          <p:cNvSpPr/>
          <p:nvPr/>
        </p:nvSpPr>
        <p:spPr>
          <a:xfrm>
            <a:off x="457200" y="289864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8"/>
          <p:cNvSpPr/>
          <p:nvPr/>
        </p:nvSpPr>
        <p:spPr>
          <a:xfrm>
            <a:off x="868680" y="2880360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Click an Achieve assignment or link.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5760720" y="470916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Next: Connect to Achieve →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3840" y="1223110"/>
            <a:ext cx="3261359" cy="2912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9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9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Canvas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9"/>
          <p:cNvSpPr/>
          <p:nvPr/>
        </p:nvSpPr>
        <p:spPr>
          <a:xfrm>
            <a:off x="457200" y="1170432"/>
            <a:ext cx="1924812" cy="292608"/>
          </a:xfrm>
          <a:prstGeom prst="rect">
            <a:avLst/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"/>
          <p:cNvSpPr/>
          <p:nvPr/>
        </p:nvSpPr>
        <p:spPr>
          <a:xfrm>
            <a:off x="457200" y="1170432"/>
            <a:ext cx="19248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YOUR LMS · CANVAS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9"/>
          <p:cNvSpPr/>
          <p:nvPr/>
        </p:nvSpPr>
        <p:spPr>
          <a:xfrm>
            <a:off x="457200" y="169164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9"/>
          <p:cNvSpPr/>
          <p:nvPr/>
        </p:nvSpPr>
        <p:spPr>
          <a:xfrm>
            <a:off x="457200" y="16916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868680" y="167335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Log in to your school's Canvas site.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457200" y="2295144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457200" y="2295144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868680" y="2276856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your course from the dashboard tile.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457200" y="2898648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457200" y="289864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9"/>
          <p:cNvSpPr/>
          <p:nvPr/>
        </p:nvSpPr>
        <p:spPr>
          <a:xfrm>
            <a:off x="868680" y="2880360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In Modules (or Assignments), click an Achieve assignment link.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9"/>
          <p:cNvSpPr/>
          <p:nvPr/>
        </p:nvSpPr>
        <p:spPr>
          <a:xfrm>
            <a:off x="457200" y="3977640"/>
            <a:ext cx="5120640" cy="68580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640080" y="3977640"/>
            <a:ext cx="4800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150"/>
              <a:buFont typeface="Avenir"/>
              <a:buNone/>
            </a:pPr>
            <a:r>
              <a:rPr b="1" i="0" lang="en-US" sz="1150" u="none" cap="none" strike="noStrike">
                <a:solidFill>
                  <a:srgbClr val="FF2986"/>
                </a:solidFill>
                <a:latin typeface="Avenir"/>
                <a:ea typeface="Avenir"/>
                <a:cs typeface="Avenir"/>
                <a:sym typeface="Avenir"/>
              </a:rPr>
              <a:t>Not sure which are Achieve?  </a:t>
            </a:r>
            <a:r>
              <a:rPr b="0" i="0" lang="en-US" sz="11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Click "" in the left nav, then the Achieve link.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5760720" y="3012948"/>
            <a:ext cx="29260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0" i="1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[Canvas course view]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5760720" y="470916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Next: Connect to Achieve →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8001" y="1350003"/>
            <a:ext cx="3586249" cy="2512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0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0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D2L Brightspace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0"/>
          <p:cNvSpPr/>
          <p:nvPr/>
        </p:nvSpPr>
        <p:spPr>
          <a:xfrm>
            <a:off x="457200" y="1170432"/>
            <a:ext cx="1609344" cy="292608"/>
          </a:xfrm>
          <a:prstGeom prst="rect">
            <a:avLst/>
          </a:prstGeom>
          <a:solidFill>
            <a:srgbClr val="005A7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"/>
          <p:cNvSpPr/>
          <p:nvPr/>
        </p:nvSpPr>
        <p:spPr>
          <a:xfrm>
            <a:off x="457200" y="1170432"/>
            <a:ext cx="160934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YOUR LMS · D2L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457200" y="169164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0"/>
          <p:cNvSpPr/>
          <p:nvPr/>
        </p:nvSpPr>
        <p:spPr>
          <a:xfrm>
            <a:off x="457200" y="16916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868680" y="167335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Log in to your school's D2L site.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0"/>
          <p:cNvSpPr/>
          <p:nvPr/>
        </p:nvSpPr>
        <p:spPr>
          <a:xfrm>
            <a:off x="457200" y="2295144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0"/>
          <p:cNvSpPr/>
          <p:nvPr/>
        </p:nvSpPr>
        <p:spPr>
          <a:xfrm>
            <a:off x="457200" y="2295144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0"/>
          <p:cNvSpPr/>
          <p:nvPr/>
        </p:nvSpPr>
        <p:spPr>
          <a:xfrm>
            <a:off x="868680" y="2276856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the D2L course using Achieve content.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0"/>
          <p:cNvSpPr/>
          <p:nvPr/>
        </p:nvSpPr>
        <p:spPr>
          <a:xfrm>
            <a:off x="457200" y="2898648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"/>
          <p:cNvSpPr/>
          <p:nvPr/>
        </p:nvSpPr>
        <p:spPr>
          <a:xfrm>
            <a:off x="457200" y="289864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868680" y="2880360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Find Achieve assignments in the content area.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0"/>
          <p:cNvSpPr/>
          <p:nvPr/>
        </p:nvSpPr>
        <p:spPr>
          <a:xfrm>
            <a:off x="457200" y="3977640"/>
            <a:ext cx="5120640" cy="68580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"/>
          <p:cNvSpPr/>
          <p:nvPr/>
        </p:nvSpPr>
        <p:spPr>
          <a:xfrm>
            <a:off x="640080" y="3977640"/>
            <a:ext cx="4800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150"/>
              <a:buFont typeface="Avenir"/>
              <a:buNone/>
            </a:pPr>
            <a:r>
              <a:rPr b="1" i="0" lang="en-US" sz="1150" u="none" cap="none" strike="noStrike">
                <a:solidFill>
                  <a:srgbClr val="FF2986"/>
                </a:solidFill>
                <a:latin typeface="Avenir"/>
                <a:ea typeface="Avenir"/>
                <a:cs typeface="Avenir"/>
                <a:sym typeface="Avenir"/>
              </a:rPr>
              <a:t>Not sure which are Achieve?  </a:t>
            </a:r>
            <a:r>
              <a:rPr b="0" i="0" lang="en-US" sz="11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"Macmillan Course Tools" and click the Achieve link.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0"/>
          <p:cNvSpPr/>
          <p:nvPr/>
        </p:nvSpPr>
        <p:spPr>
          <a:xfrm>
            <a:off x="5760720" y="3012948"/>
            <a:ext cx="29260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0" i="1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[D2L course view]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0"/>
          <p:cNvSpPr/>
          <p:nvPr/>
        </p:nvSpPr>
        <p:spPr>
          <a:xfrm>
            <a:off x="5760720" y="470916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Next: Connect to Achieve →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2151" y="1199188"/>
            <a:ext cx="3911801" cy="2484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/>
          <p:nvPr/>
        </p:nvSpPr>
        <p:spPr>
          <a:xfrm>
            <a:off x="8366760" y="25603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BCFF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1"/>
          <p:cNvSpPr/>
          <p:nvPr/>
        </p:nvSpPr>
        <p:spPr>
          <a:xfrm>
            <a:off x="6720840" y="237744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1000"/>
              <a:buFont typeface="Avenir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1"/>
          <p:cNvSpPr/>
          <p:nvPr/>
        </p:nvSpPr>
        <p:spPr>
          <a:xfrm>
            <a:off x="457200" y="502920"/>
            <a:ext cx="6035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900DA"/>
              </a:buClr>
              <a:buSzPts val="3400"/>
              <a:buFont typeface="Avenir"/>
              <a:buNone/>
            </a:pPr>
            <a:r>
              <a:rPr b="1" i="0" lang="en-US" sz="3400" u="none" cap="none" strike="noStrike">
                <a:solidFill>
                  <a:srgbClr val="0900DA"/>
                </a:solidFill>
                <a:latin typeface="Avenir"/>
                <a:ea typeface="Avenir"/>
                <a:cs typeface="Avenir"/>
                <a:sym typeface="Avenir"/>
              </a:rPr>
              <a:t>Moodle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1"/>
          <p:cNvSpPr/>
          <p:nvPr/>
        </p:nvSpPr>
        <p:spPr>
          <a:xfrm>
            <a:off x="457200" y="1170432"/>
            <a:ext cx="1924812" cy="292608"/>
          </a:xfrm>
          <a:prstGeom prst="rect">
            <a:avLst/>
          </a:prstGeom>
          <a:solidFill>
            <a:srgbClr val="5A02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457200" y="1170432"/>
            <a:ext cx="192481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YOUR LMS · MOODLE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1"/>
          <p:cNvSpPr/>
          <p:nvPr/>
        </p:nvSpPr>
        <p:spPr>
          <a:xfrm>
            <a:off x="457200" y="1691640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457200" y="16916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"/>
          <p:cNvSpPr/>
          <p:nvPr/>
        </p:nvSpPr>
        <p:spPr>
          <a:xfrm>
            <a:off x="868680" y="1673352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Log in to your school's Moodle site.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1"/>
          <p:cNvSpPr/>
          <p:nvPr/>
        </p:nvSpPr>
        <p:spPr>
          <a:xfrm>
            <a:off x="457200" y="2295144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457200" y="2295144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1"/>
          <p:cNvSpPr/>
          <p:nvPr/>
        </p:nvSpPr>
        <p:spPr>
          <a:xfrm>
            <a:off x="868675" y="2276850"/>
            <a:ext cx="38712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the course with Achieve content (switch via the left sidebar).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1"/>
          <p:cNvSpPr/>
          <p:nvPr/>
        </p:nvSpPr>
        <p:spPr>
          <a:xfrm>
            <a:off x="457200" y="3044952"/>
            <a:ext cx="292608" cy="292608"/>
          </a:xfrm>
          <a:prstGeom prst="roundRect">
            <a:avLst>
              <a:gd fmla="val 50000" name="adj"/>
            </a:avLst>
          </a:prstGeom>
          <a:solidFill>
            <a:srgbClr val="FF29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1"/>
          <p:cNvSpPr/>
          <p:nvPr/>
        </p:nvSpPr>
        <p:spPr>
          <a:xfrm>
            <a:off x="457200" y="3044952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venir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1"/>
          <p:cNvSpPr/>
          <p:nvPr/>
        </p:nvSpPr>
        <p:spPr>
          <a:xfrm>
            <a:off x="868680" y="3026664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venir"/>
              <a:buNone/>
            </a:pPr>
            <a:r>
              <a:rPr b="0" i="0" lang="en-US" sz="13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Click any Achieve assignment to start registration.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1"/>
          <p:cNvSpPr/>
          <p:nvPr/>
        </p:nvSpPr>
        <p:spPr>
          <a:xfrm>
            <a:off x="457200" y="3977640"/>
            <a:ext cx="5120640" cy="685800"/>
          </a:xfrm>
          <a:prstGeom prst="rect">
            <a:avLst/>
          </a:prstGeom>
          <a:solidFill>
            <a:srgbClr val="F1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1"/>
          <p:cNvSpPr/>
          <p:nvPr/>
        </p:nvSpPr>
        <p:spPr>
          <a:xfrm>
            <a:off x="640080" y="3977640"/>
            <a:ext cx="4800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2986"/>
              </a:buClr>
              <a:buSzPts val="1150"/>
              <a:buFont typeface="Avenir"/>
              <a:buNone/>
            </a:pPr>
            <a:r>
              <a:rPr b="1" i="0" lang="en-US" sz="1150" u="none" cap="none" strike="noStrike">
                <a:solidFill>
                  <a:srgbClr val="FF2986"/>
                </a:solidFill>
                <a:latin typeface="Avenir"/>
                <a:ea typeface="Avenir"/>
                <a:cs typeface="Avenir"/>
                <a:sym typeface="Avenir"/>
              </a:rPr>
              <a:t>Not sure which are Achieve?  </a:t>
            </a:r>
            <a:r>
              <a:rPr b="0" i="0" lang="en-US" sz="115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Open "Macmillan Course Tools" and click the Achieve link.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"/>
          <p:cNvSpPr/>
          <p:nvPr/>
        </p:nvSpPr>
        <p:spPr>
          <a:xfrm>
            <a:off x="5760720" y="470916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9597D"/>
              </a:buClr>
              <a:buSzPts val="1100"/>
              <a:buFont typeface="Avenir"/>
              <a:buNone/>
            </a:pPr>
            <a:r>
              <a:rPr b="1" i="0" lang="en-US" sz="1100" u="none" cap="none" strike="noStrike">
                <a:solidFill>
                  <a:srgbClr val="49597D"/>
                </a:solidFill>
                <a:latin typeface="Avenir"/>
                <a:ea typeface="Avenir"/>
                <a:cs typeface="Avenir"/>
                <a:sym typeface="Avenir"/>
              </a:rPr>
              <a:t>Next: Connect to Achieve →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9875" y="1299025"/>
            <a:ext cx="4224800" cy="1713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